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8" r:id="rId3"/>
    <p:sldId id="475" r:id="rId4"/>
    <p:sldId id="539" r:id="rId5"/>
    <p:sldId id="273" r:id="rId6"/>
    <p:sldId id="545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44"/>
    <a:srgbClr val="00CC00"/>
    <a:srgbClr val="0033CC"/>
    <a:srgbClr val="993300"/>
    <a:srgbClr val="4F9C30"/>
    <a:srgbClr val="FF3B7C"/>
    <a:srgbClr val="EC3337"/>
    <a:srgbClr val="8FBCFF"/>
    <a:srgbClr val="DA82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 varScale="1">
        <p:scale>
          <a:sx n="120" d="100"/>
          <a:sy n="120" d="100"/>
        </p:scale>
        <p:origin x="6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7-4252-9FDE-457AA5CD6B24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7-4252-9FDE-457AA5CD6B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7-4252-9FDE-457AA5CD6B24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A77-4252-9FDE-457AA5CD6B24}"/>
              </c:ext>
            </c:extLst>
          </c:dPt>
          <c:dLbls>
            <c:dLbl>
              <c:idx val="0"/>
              <c:layout>
                <c:manualLayout>
                  <c:x val="2.6770339009951277E-2"/>
                  <c:y val="-0.128666227648042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832E6-0B6E-4D27-BC9C-7A5075AE5453}" type="VALU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04A83-2E00-41CE-9E0D-9A0EDEA4123C}" type="PERCENTAGE">
                      <a:rPr lang="en-US">
                        <a:solidFill>
                          <a:srgbClr val="0070C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7-4252-9FDE-457AA5CD6B24}"/>
                </c:ext>
              </c:extLst>
            </c:dLbl>
            <c:dLbl>
              <c:idx val="1"/>
              <c:layout>
                <c:manualLayout>
                  <c:x val="-2.8345064834066087E-2"/>
                  <c:y val="8.40269241783132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8C8302-1D96-480A-8CE3-742588FCA780}" type="VALU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pPr>
                      <a:defRPr sz="2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16B78-87E3-45F5-A342-792524427011}" type="PERCENTAGE">
                      <a:rPr lang="en-US">
                        <a:solidFill>
                          <a:srgbClr val="C00000"/>
                        </a:solidFill>
                      </a:rPr>
                      <a:pPr>
                        <a:defRPr sz="2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7-4252-9FDE-457AA5CD6B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Anket Dolduranlar</c:v>
                </c:pt>
                <c:pt idx="1">
                  <c:v>Anket Doldurmayanlar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320</c:v>
                </c:pt>
                <c:pt idx="1">
                  <c:v>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77-4252-9FDE-457AA5CD6B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86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A2FC-4423-8C09-87E344CB9810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A2FC-4423-8C09-87E344CB9810}"/>
              </c:ext>
            </c:extLst>
          </c:dPt>
          <c:dPt>
            <c:idx val="3"/>
            <c:bubble3D val="0"/>
            <c:explosion val="9"/>
            <c:extLst>
              <c:ext xmlns:c16="http://schemas.microsoft.com/office/drawing/2014/chart" uri="{C3380CC4-5D6E-409C-BE32-E72D297353CC}">
                <c16:uniqueId val="{00000002-A2FC-4423-8C09-87E344CB98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Erkekler</c:v>
                </c:pt>
                <c:pt idx="1">
                  <c:v>Kızlar</c:v>
                </c:pt>
              </c:strCache>
            </c:strRef>
          </c:cat>
          <c:val>
            <c:numRef>
              <c:f>Sayfa1!$B$2:$B$5</c:f>
              <c:numCache>
                <c:formatCode>#,##0.00</c:formatCode>
                <c:ptCount val="4"/>
                <c:pt idx="0">
                  <c:v>106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FC-4423-8C09-87E344CB98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716005186240146"/>
          <c:y val="0.45073543395720045"/>
          <c:w val="0.20519364562157366"/>
          <c:h val="0.24064320061476024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90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20370370370370369"/>
                  <c:y val="-3.928445725252283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1.3888888888888904E-2"/>
                  <c:y val="2.80603266089448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2.3148026635559329E-2"/>
                  <c:y val="3.367239193073385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ÇALIŞAN MEZUNLAR</c:v>
                </c:pt>
                <c:pt idx="1">
                  <c:v>ÇALIŞAN VE EĞİT. DEVAM EDENLER</c:v>
                </c:pt>
                <c:pt idx="2">
                  <c:v>EĞİTİME DEVAM EDENLER</c:v>
                </c:pt>
                <c:pt idx="3">
                  <c:v>DİĞER (Askerlik, Evlilik, İş arama vs.)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132</c:v>
                </c:pt>
                <c:pt idx="1">
                  <c:v>37</c:v>
                </c:pt>
                <c:pt idx="2">
                  <c:v>57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01C-4E0F-BC28-38882546B3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01C-4E0F-BC28-38882546B39E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01C-4E0F-BC28-38882546B39E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1C-4E0F-BC28-38882546B39E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1C-4E0F-BC28-38882546B39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ÖZEL SEKTÖRDE ÇALIŞANLAR</c:v>
                </c:pt>
                <c:pt idx="1">
                  <c:v>KAMU SEKTÖRÜNDE ÇALIŞANLAR</c:v>
                </c:pt>
                <c:pt idx="2">
                  <c:v>KENDİ İŞİNİ AÇANLAR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121</c:v>
                </c:pt>
                <c:pt idx="1">
                  <c:v>42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1C-4E0F-BC28-38882546B3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2631289951923"/>
          <c:y val="3.1277185986685635E-2"/>
          <c:w val="0.29295805313026924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05-4B8A-815E-D9A7DC64B8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05-4B8A-815E-D9A7DC64B8DD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05-4B8A-815E-D9A7DC64B8DD}"/>
                </c:ext>
              </c:extLst>
            </c:dLbl>
            <c:dLbl>
              <c:idx val="1"/>
              <c:layout>
                <c:manualLayout>
                  <c:x val="1.8258543065688179E-2"/>
                  <c:y val="-8.2270931603708828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05-4B8A-815E-D9A7DC64B8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110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05-4B8A-815E-D9A7DC64B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EC3337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ÖİDB ÖĞRENCİ VE MEZUN KOORDİNASYON ŞUBE MÜDÜRLÜĞÜ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KTMÜ</a:t>
            </a:r>
          </a:p>
          <a:p>
            <a:pPr lvl="0" algn="ctr">
              <a:defRPr/>
            </a:pP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gradFill flip="none" rotWithShape="1">
                  <a:gsLst>
                    <a:gs pos="0">
                      <a:srgbClr val="EC3337">
                        <a:shade val="30000"/>
                        <a:satMod val="115000"/>
                      </a:srgbClr>
                    </a:gs>
                    <a:gs pos="50000">
                      <a:srgbClr val="EC3337">
                        <a:shade val="67500"/>
                        <a:satMod val="115000"/>
                      </a:srgbClr>
                    </a:gs>
                    <a:gs pos="100000">
                      <a:srgbClr val="EC3337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9-2020 EĞİTİM ÖĞRETİM YILI MEZUNLARININ ANALİZİ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7" y="133948"/>
            <a:ext cx="1428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3062" y="1148343"/>
            <a:ext cx="8237876" cy="4561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 çalısma, Üniversitemiz Rektör Yardımcısı Prof. Dr.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Anvarbek Mokeyev’in baskanlıgında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hazırlanmıstır.</a:t>
            </a:r>
          </a:p>
          <a:p>
            <a:pPr algn="just"/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Sonuçlar ÖIDB Ögrenci ve Mezun Koordinasyon Subesi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tarafından hazırlanan (“Google Forms”) online anketine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mezunlarımızın verdigi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cevaplara göre düzenlenmistir.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Çalışmanın İçeriği: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Mezunlar hakkında genel bilgi;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Mezunların cinsiyetlere göre dagılımı;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Mezunların ülkelere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Mezunların istihdam durumuna göre analizi;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Çalışan mezunların sektöre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Çalışan mezunların alanına göre dağılımı;</a:t>
            </a:r>
          </a:p>
        </p:txBody>
      </p:sp>
    </p:spTree>
    <p:extLst>
      <p:ext uri="{BB962C8B-B14F-4D97-AF65-F5344CB8AC3E}">
        <p14:creationId xmlns:p14="http://schemas.microsoft.com/office/powerpoint/2010/main" val="39759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327469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938337"/>
            <a:ext cx="7128792" cy="11430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Toplam Mezun Sayısı : 989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Ulaşılan Mezun Sayısı: 320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2555776" y="4766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GENEL BİLGİ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57789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Kız Mezun Sayısı : 214</a:t>
            </a:r>
          </a:p>
          <a:p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Erkek Mezun Sayısı: 106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899592" y="62068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2019-2020 EĞİTİM-ÖĞRETİM YILI MEZUNLARININ CİNSİYETLERE GÖRE DAĞILIMI</a:t>
            </a: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236296" y="2708920"/>
            <a:ext cx="1828945" cy="2736304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FF3B7C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Anket dolduran 2019-2020 yılı mezunlarımız</a:t>
            </a:r>
            <a:endParaRPr lang="ru-RU" sz="21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6951">
              <a:defRPr/>
            </a:pPr>
            <a:r>
              <a:rPr lang="tr-TR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farklı ülkede</a:t>
            </a:r>
          </a:p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mevcuttur.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51937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2019-2020 EĞİTİM-ÖĞRETİM YILI MEZUNLARININ ÜLKELERE GÖRE DAĞILIMI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D251A-E1DD-4281-9293-818F8FF25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80851"/>
              </p:ext>
            </p:extLst>
          </p:nvPr>
        </p:nvGraphicFramePr>
        <p:xfrm>
          <a:off x="395536" y="1124744"/>
          <a:ext cx="6696745" cy="48965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9257">
                  <a:extLst>
                    <a:ext uri="{9D8B030D-6E8A-4147-A177-3AD203B41FA5}">
                      <a16:colId xmlns:a16="http://schemas.microsoft.com/office/drawing/2014/main" val="2727592556"/>
                    </a:ext>
                  </a:extLst>
                </a:gridCol>
                <a:gridCol w="1616650">
                  <a:extLst>
                    <a:ext uri="{9D8B030D-6E8A-4147-A177-3AD203B41FA5}">
                      <a16:colId xmlns:a16="http://schemas.microsoft.com/office/drawing/2014/main" val="3503247589"/>
                    </a:ext>
                  </a:extLst>
                </a:gridCol>
                <a:gridCol w="1549288">
                  <a:extLst>
                    <a:ext uri="{9D8B030D-6E8A-4147-A177-3AD203B41FA5}">
                      <a16:colId xmlns:a16="http://schemas.microsoft.com/office/drawing/2014/main" val="2871152672"/>
                    </a:ext>
                  </a:extLst>
                </a:gridCol>
                <a:gridCol w="1330367">
                  <a:extLst>
                    <a:ext uri="{9D8B030D-6E8A-4147-A177-3AD203B41FA5}">
                      <a16:colId xmlns:a16="http://schemas.microsoft.com/office/drawing/2014/main" val="673395290"/>
                    </a:ext>
                  </a:extLst>
                </a:gridCol>
                <a:gridCol w="1841183">
                  <a:extLst>
                    <a:ext uri="{9D8B030D-6E8A-4147-A177-3AD203B41FA5}">
                      <a16:colId xmlns:a16="http://schemas.microsoft.com/office/drawing/2014/main" val="2010202931"/>
                    </a:ext>
                  </a:extLst>
                </a:gridCol>
              </a:tblGrid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№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ӨЛКӨЛӨР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ÜLKELER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САНЫ/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SAYI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ПАЙЫЗЫ/</a:t>
                      </a:r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ORANI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5643415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КЫРГЫЗСТАН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KIRGIZİSTAN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17976317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ТҮРКИЯ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TÜRKİYE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17928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3682513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7868071"/>
                  </a:ext>
                </a:extLst>
              </a:tr>
              <a:tr h="70663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KAZAKİSTAN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152784"/>
                  </a:ext>
                </a:extLst>
              </a:tr>
              <a:tr h="65676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ky-KG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ЖАЛПЫ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  <a:endParaRPr lang="ru-RU" sz="180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734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KTMÜ 2019-2020 EĞİTİM-ÖĞRETİM YILI MEZUNLARIMIZIN MESLEKİ DAĞILIM ORANLARI</a:t>
            </a:r>
          </a:p>
        </p:txBody>
      </p:sp>
      <p:sp>
        <p:nvSpPr>
          <p:cNvPr id="6" name="6 Metin kutusu"/>
          <p:cNvSpPr txBox="1"/>
          <p:nvPr/>
        </p:nvSpPr>
        <p:spPr>
          <a:xfrm>
            <a:off x="177200" y="779547"/>
            <a:ext cx="25694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Toplam mezun sayısı: 989</a:t>
            </a:r>
            <a:r>
              <a:rPr lang="en-US" sz="1600" dirty="0"/>
              <a:t> </a:t>
            </a:r>
            <a:r>
              <a:rPr lang="tr-TR" sz="1600" dirty="0"/>
              <a:t>Ulaşılan mezun sayısı: 320</a:t>
            </a:r>
          </a:p>
          <a:p>
            <a:r>
              <a:rPr lang="tr-TR" sz="1600" dirty="0"/>
              <a:t>Oranı: % 32</a:t>
            </a:r>
            <a:r>
              <a:rPr lang="en-US" sz="1600" dirty="0"/>
              <a:t>,</a:t>
            </a:r>
            <a:r>
              <a:rPr lang="tr-TR" sz="1600" dirty="0"/>
              <a:t>35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63840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SEKTÖREL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669309639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MEZUNLARIMIZIN ALANA GÖRE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4239066221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6390</TotalTime>
  <Words>173</Words>
  <Application>Microsoft Office PowerPoint</Application>
  <PresentationFormat>On-screen Show (4:3)</PresentationFormat>
  <Paragraphs>81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KTMÜ 2019-2020 EĞİTİM-ÖĞRETİM YILI MEZUNLARIMIZIN MESLEKİ DAĞILIM ORANLARI</vt:lpstr>
      <vt:lpstr>ÇALIŞAN MEZUNLARIMIZIN SEKTÖREL DAĞILIM ORANLARI</vt:lpstr>
      <vt:lpstr>ÇALIŞAN MEZUNLARIMIZIN ALANA GÖRE DAĞILIM ORANLARI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317</cp:revision>
  <cp:lastPrinted>2020-08-20T06:22:45Z</cp:lastPrinted>
  <dcterms:created xsi:type="dcterms:W3CDTF">2013-06-26T08:13:03Z</dcterms:created>
  <dcterms:modified xsi:type="dcterms:W3CDTF">2021-10-26T04:34:34Z</dcterms:modified>
</cp:coreProperties>
</file>